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5pPr>
    <a:lvl6pPr marL="0" marR="0" indent="22860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6pPr>
    <a:lvl7pPr marL="0" marR="0" indent="2743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7pPr>
    <a:lvl8pPr marL="0" marR="0" indent="3200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8pPr>
    <a:lvl9pPr marL="0" marR="0" indent="3657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  <a:latin typeface="+mj-lt"/>
        <a:ea typeface="+mj-ea"/>
        <a:cs typeface="+mj-cs"/>
        <a:sym typeface="Calibri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CFD7E6"/>
          </a:solidFill>
        </a:fill>
      </a:tcStyle>
    </a:wholeTbl>
    <a:band2H>
      <a:tcTxStyle b="def" i="def"/>
      <a:tcStyle>
        <a:tcBdr/>
        <a:fill>
          <a:solidFill>
            <a:srgbClr val="E8ECF3"/>
          </a:solidFill>
        </a:fill>
      </a:tcStyle>
    </a:band2H>
    <a:firstCol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381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381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D5E4D6"/>
          </a:solidFill>
        </a:fill>
      </a:tcStyle>
    </a:wholeTbl>
    <a:band2H>
      <a:tcTxStyle b="def" i="def"/>
      <a:tcStyle>
        <a:tcBdr/>
        <a:fill>
          <a:solidFill>
            <a:srgbClr val="EBF2EC"/>
          </a:solidFill>
        </a:fill>
      </a:tcStyle>
    </a:band2H>
    <a:firstCol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381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381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D0DCD2"/>
          </a:solidFill>
        </a:fill>
      </a:tcStyle>
    </a:wholeTbl>
    <a:band2H>
      <a:tcTxStyle b="def" i="def"/>
      <a:tcStyle>
        <a:tcBdr/>
        <a:fill>
          <a:solidFill>
            <a:srgbClr val="E9EEEA"/>
          </a:solidFill>
        </a:fill>
      </a:tcStyle>
    </a:band2H>
    <a:firstCol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381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381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EFFFF"/>
          </a:solidFill>
        </a:fill>
      </a:tcStyle>
    </a:band2H>
    <a:firstCol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EFFFF"/>
          </a:solidFill>
        </a:fill>
      </a:tcStyle>
    </a:lastRow>
    <a:fir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38100" cap="flat">
              <a:solidFill>
                <a:srgbClr val="FEFFFF"/>
              </a:solidFill>
              <a:prstDash val="solid"/>
              <a:round/>
            </a:ln>
          </a:top>
          <a:bottom>
            <a:ln w="127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EFFFF"/>
        </a:fontRef>
        <a:srgbClr val="FEFFFF"/>
      </a:tcTxStyle>
      <a:tcStyle>
        <a:tcBdr>
          <a:left>
            <a:ln w="12700" cap="flat">
              <a:solidFill>
                <a:srgbClr val="FEFFFF"/>
              </a:solidFill>
              <a:prstDash val="solid"/>
              <a:round/>
            </a:ln>
          </a:left>
          <a:right>
            <a:ln w="12700" cap="flat">
              <a:solidFill>
                <a:srgbClr val="FEFFFF"/>
              </a:solidFill>
              <a:prstDash val="solid"/>
              <a:round/>
            </a:ln>
          </a:right>
          <a:top>
            <a:ln w="12700" cap="flat">
              <a:solidFill>
                <a:srgbClr val="FEFFFF"/>
              </a:solidFill>
              <a:prstDash val="solid"/>
              <a:round/>
            </a:ln>
          </a:top>
          <a:bottom>
            <a:ln w="38100" cap="flat">
              <a:solidFill>
                <a:srgbClr val="FEFFFF"/>
              </a:solidFill>
              <a:prstDash val="solid"/>
              <a:round/>
            </a:ln>
          </a:bottom>
          <a:insideH>
            <a:ln w="12700" cap="flat">
              <a:solidFill>
                <a:srgbClr val="FEFFFF"/>
              </a:solidFill>
              <a:prstDash val="solid"/>
              <a:round/>
            </a:ln>
          </a:insideH>
          <a:insideV>
            <a:ln w="12700" cap="flat">
              <a:solidFill>
                <a:srgbClr val="FE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/Relationships>

</file>

<file path=ppt/charts/_rels/chart1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1.xlsx"/></Relationships>

</file>

<file path=ppt/charts/_rels/chart2.xml.rels><?xml version="1.0" encoding="UTF-8" standalone="yes"?><Relationships xmlns="http://schemas.openxmlformats.org/package/2006/relationships"><Relationship Id="rId1" Type="http://schemas.openxmlformats.org/officeDocument/2006/relationships/package" Target="../embeddings/Microsoft_Excel_Sheet2.xlsx"/></Relationships>
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0246356"/>
          <c:y val="0.03973"/>
          <c:w val="0.504877"/>
          <c:h val="0.801717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Регион 1</c:v>
                </c:pt>
              </c:strCache>
            </c:strRef>
          </c:tx>
          <c:spPr>
            <a:solidFill>
              <a:schemeClr val="accent1"/>
            </a:solidFill>
            <a:ln w="6350" cap="flat">
              <a:solidFill>
                <a:srgbClr val="FEFFFF"/>
              </a:solidFill>
              <a:prstDash val="solid"/>
              <a:miter lim="800000"/>
            </a:ln>
            <a:effectLst/>
          </c:spPr>
          <c:explosion val="0"/>
          <c:dPt>
            <c:idx val="0"/>
            <c:explosion val="0"/>
            <c:spPr>
              <a:solidFill>
                <a:schemeClr val="accent1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Pt>
            <c:idx val="1"/>
            <c:explosion val="0"/>
            <c:spPr>
              <a:solidFill>
                <a:schemeClr val="accent2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Pt>
            <c:idx val="2"/>
            <c:explosion val="0"/>
            <c:spPr>
              <a:solidFill>
                <a:schemeClr val="accent3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Pt>
            <c:idx val="3"/>
            <c:explosion val="0"/>
            <c:spPr>
              <a:solidFill>
                <a:schemeClr val="accent4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inEnd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2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3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1800" u="non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Sheet1!$B$1:$E$1</c:f>
              <c:strCache>
                <c:ptCount val="4"/>
                <c:pt idx="0">
                  <c:v>Другие предметы</c:v>
                </c:pt>
                <c:pt idx="1">
                  <c:v>Математика</c:v>
                </c:pt>
                <c:pt idx="2">
                  <c:v>Начальные классы</c:v>
                </c:pt>
                <c:pt idx="3">
                  <c:v>Информатика</c:v>
                </c:pt>
              </c:strCache>
            </c:strRef>
          </c:cat>
          <c:val>
            <c:numRef>
              <c:f>Sheet1!$B$2:$E$2</c:f>
              <c:numCache>
                <c:ptCount val="4"/>
                <c:pt idx="0">
                  <c:v>27.000000</c:v>
                </c:pt>
                <c:pt idx="1">
                  <c:v>4.000000</c:v>
                </c:pt>
                <c:pt idx="2">
                  <c:v>5.000000</c:v>
                </c:pt>
                <c:pt idx="3">
                  <c:v>64.000000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r"/>
      <c:layout>
        <c:manualLayout>
          <c:xMode val="edge"/>
          <c:yMode val="edge"/>
          <c:x val="0.416614"/>
          <c:y val="0.664931"/>
          <c:w val="0.583386"/>
          <c:h val="0.335069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1800" u="none">
              <a:solidFill>
                <a:srgbClr val="FFFFFF"/>
              </a:solidFill>
              <a:latin typeface="Calibri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roundedCorners val="0"/>
  <c:chart>
    <c:autoTitleDeleted val="1"/>
    <c:plotArea>
      <c:layout>
        <c:manualLayout>
          <c:layoutTarget val="inner"/>
          <c:xMode val="edge"/>
          <c:yMode val="edge"/>
          <c:x val="0.238218"/>
          <c:y val="0.005"/>
          <c:w val="0.462963"/>
          <c:h val="0.745773"/>
        </c:manualLayout>
      </c:layout>
      <c:pieChart>
        <c:varyColors val="0"/>
        <c:ser>
          <c:idx val="0"/>
          <c:order val="0"/>
          <c:tx>
            <c:strRef>
              <c:f>Sheet1!$A$2</c:f>
              <c:strCache>
                <c:ptCount val="1"/>
                <c:pt idx="0">
                  <c:v>Регион 1</c:v>
                </c:pt>
              </c:strCache>
            </c:strRef>
          </c:tx>
          <c:spPr>
            <a:solidFill>
              <a:schemeClr val="accent1"/>
            </a:solidFill>
            <a:ln w="6350" cap="flat">
              <a:solidFill>
                <a:srgbClr val="FEFFFF"/>
              </a:solidFill>
              <a:prstDash val="solid"/>
              <a:miter lim="800000"/>
            </a:ln>
            <a:effectLst/>
          </c:spPr>
          <c:explosion val="0"/>
          <c:dPt>
            <c:idx val="0"/>
            <c:explosion val="0"/>
            <c:spPr>
              <a:solidFill>
                <a:schemeClr val="accent1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Pt>
            <c:idx val="1"/>
            <c:explosion val="0"/>
            <c:spPr>
              <a:solidFill>
                <a:schemeClr val="accent2"/>
              </a:solidFill>
              <a:ln w="6350" cap="flat">
                <a:solidFill>
                  <a:srgbClr val="FEFFFF"/>
                </a:solidFill>
                <a:prstDash val="solid"/>
                <a:miter lim="800000"/>
              </a:ln>
              <a:effectLst/>
            </c:spPr>
          </c:dPt>
          <c:dLbls>
            <c:dLbl>
              <c:idx val="0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dLbl>
              <c:idx val="1"/>
              <c:numFmt formatCode="#,##0%" sourceLinked="0"/>
              <c:txPr>
                <a:bodyPr/>
                <a:lstStyle/>
                <a:p>
                  <a:pPr>
                    <a:defRPr b="0" i="0" strike="noStrike" sz="1800" u="none">
                      <a:solidFill>
                        <a:srgbClr val="000000"/>
                      </a:solidFill>
                      <a:latin typeface="Calibri"/>
                    </a:defRPr>
                  </a:pPr>
                </a:p>
              </c:txPr>
              <c:dLblPos val="ctr"/>
              <c:showLegendKey val="0"/>
              <c:showVal val="0"/>
              <c:showCatName val="0"/>
              <c:showSerName val="0"/>
              <c:showPercent val="1"/>
              <c:showBubbleSize val="0"/>
            </c:dLbl>
            <c:numFmt formatCode="#,##0%" sourceLinked="0"/>
            <c:txPr>
              <a:bodyPr/>
              <a:lstStyle/>
              <a:p>
                <a:pPr>
                  <a:defRPr b="0" i="0" strike="noStrike" sz="1800" u="none">
                    <a:solidFill>
                      <a:srgbClr val="000000"/>
                    </a:solidFill>
                    <a:latin typeface="Calibri"/>
                  </a:defRPr>
                </a:pPr>
              </a:p>
            </c:txPr>
            <c:dLblPos val="ctr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noFill/>
                <a:ln w="6350" cap="flat">
                  <a:solidFill>
                    <a:srgbClr val="000000"/>
                  </a:solidFill>
                  <a:prstDash val="solid"/>
                  <a:miter lim="400000"/>
                </a:ln>
                <a:effectLst/>
              </c:spPr>
            </c:leaderLines>
          </c:dLbls>
          <c:cat>
            <c:strRef>
              <c:f>Sheet1!$B$1:$C$1</c:f>
              <c:strCache>
                <c:ptCount val="2"/>
                <c:pt idx="0">
                  <c:v>Не состоят в группе</c:v>
                </c:pt>
                <c:pt idx="1">
                  <c:v>Состоят в группе</c:v>
                </c:pt>
              </c:strCache>
            </c:strRef>
          </c:cat>
          <c:val>
            <c:numRef>
              <c:f>Sheet1!$B$2:$C$2</c:f>
              <c:numCache>
                <c:ptCount val="2"/>
                <c:pt idx="0">
                  <c:v>33.000000</c:v>
                </c:pt>
                <c:pt idx="1">
                  <c:v>67.000000</c:v>
                </c:pt>
              </c:numCache>
            </c:numRef>
          </c:val>
        </c:ser>
        <c:firstSliceAng val="0"/>
      </c:pieChart>
      <c:spPr>
        <a:noFill/>
        <a:ln w="12700" cap="flat">
          <a:noFill/>
          <a:miter lim="400000"/>
        </a:ln>
        <a:effectLst/>
      </c:spPr>
    </c:plotArea>
    <c:legend>
      <c:legendPos val="b"/>
      <c:layout>
        <c:manualLayout>
          <c:xMode val="edge"/>
          <c:yMode val="edge"/>
          <c:x val="0"/>
          <c:y val="0.907017"/>
          <c:w val="1"/>
          <c:h val="0.0929833"/>
        </c:manualLayout>
      </c:layout>
      <c:overlay val="1"/>
      <c:spPr>
        <a:noFill/>
        <a:ln w="12700" cap="flat">
          <a:noFill/>
          <a:miter lim="400000"/>
        </a:ln>
        <a:effectLst/>
      </c:spPr>
      <c:txPr>
        <a:bodyPr rot="0"/>
        <a:lstStyle/>
        <a:p>
          <a:pPr>
            <a:defRPr b="0" i="0" strike="noStrike" sz="1800" u="none">
              <a:solidFill>
                <a:srgbClr val="FFFFFF"/>
              </a:solidFill>
              <a:latin typeface="Calibri"/>
            </a:defRPr>
          </a:pPr>
        </a:p>
      </c:txPr>
    </c:legend>
    <c:plotVisOnly val="1"/>
    <c:dispBlanksAs val="gap"/>
  </c:chart>
  <c:spPr>
    <a:noFill/>
    <a:ln>
      <a:noFill/>
    </a:ln>
    <a:effectLst/>
  </c:spPr>
  <c:externalData r:id="rId1">
    <c:autoUpdate val="0"/>
  </c:externalData>
</c:chartSpace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9" name="Shape 13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200">
        <a:latin typeface="+mj-lt"/>
        <a:ea typeface="+mj-ea"/>
        <a:cs typeface="+mj-cs"/>
        <a:sym typeface="Calibri"/>
      </a:defRPr>
    </a:lvl1pPr>
    <a:lvl2pPr indent="228600" latinLnBrk="0">
      <a:defRPr sz="1200">
        <a:latin typeface="+mj-lt"/>
        <a:ea typeface="+mj-ea"/>
        <a:cs typeface="+mj-cs"/>
        <a:sym typeface="Calibri"/>
      </a:defRPr>
    </a:lvl2pPr>
    <a:lvl3pPr indent="457200" latinLnBrk="0">
      <a:defRPr sz="1200">
        <a:latin typeface="+mj-lt"/>
        <a:ea typeface="+mj-ea"/>
        <a:cs typeface="+mj-cs"/>
        <a:sym typeface="Calibri"/>
      </a:defRPr>
    </a:lvl3pPr>
    <a:lvl4pPr indent="685800" latinLnBrk="0">
      <a:defRPr sz="1200">
        <a:latin typeface="+mj-lt"/>
        <a:ea typeface="+mj-ea"/>
        <a:cs typeface="+mj-cs"/>
        <a:sym typeface="Calibri"/>
      </a:defRPr>
    </a:lvl4pPr>
    <a:lvl5pPr indent="914400" latinLnBrk="0">
      <a:defRPr sz="1200">
        <a:latin typeface="+mj-lt"/>
        <a:ea typeface="+mj-ea"/>
        <a:cs typeface="+mj-cs"/>
        <a:sym typeface="Calibri"/>
      </a:defRPr>
    </a:lvl5pPr>
    <a:lvl6pPr indent="1143000" latinLnBrk="0">
      <a:defRPr sz="1200">
        <a:latin typeface="+mj-lt"/>
        <a:ea typeface="+mj-ea"/>
        <a:cs typeface="+mj-cs"/>
        <a:sym typeface="Calibri"/>
      </a:defRPr>
    </a:lvl6pPr>
    <a:lvl7pPr indent="1371600" latinLnBrk="0">
      <a:defRPr sz="1200">
        <a:latin typeface="+mj-lt"/>
        <a:ea typeface="+mj-ea"/>
        <a:cs typeface="+mj-cs"/>
        <a:sym typeface="Calibri"/>
      </a:defRPr>
    </a:lvl7pPr>
    <a:lvl8pPr indent="1600200" latinLnBrk="0">
      <a:defRPr sz="1200">
        <a:latin typeface="+mj-lt"/>
        <a:ea typeface="+mj-ea"/>
        <a:cs typeface="+mj-cs"/>
        <a:sym typeface="Calibri"/>
      </a:defRPr>
    </a:lvl8pPr>
    <a:lvl9pPr indent="1828800" latinLnBrk="0">
      <a:defRPr sz="1200">
        <a:latin typeface="+mj-lt"/>
        <a:ea typeface="+mj-ea"/>
        <a:cs typeface="+mj-cs"/>
        <a:sym typeface="Calibri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 заголовка"/>
          <p:cNvSpPr txBox="1"/>
          <p:nvPr>
            <p:ph type="title"/>
          </p:nvPr>
        </p:nvSpPr>
        <p:spPr>
          <a:xfrm>
            <a:off x="839787" y="2220583"/>
            <a:ext cx="9828213" cy="194455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2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3" name="Рисунок 8" descr="Рисунок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14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15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16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17" name="Прямая соединительная линия 10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4_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12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114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115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116" name="Прямая соединительная линия 12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17" name="Прямоугольник 8"/>
          <p:cNvSpPr txBox="1"/>
          <p:nvPr/>
        </p:nvSpPr>
        <p:spPr>
          <a:xfrm>
            <a:off x="692830" y="3035076"/>
            <a:ext cx="9975168" cy="2407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8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БУДЕМ ВКОНТАКТЕ!</a:t>
            </a:r>
          </a:p>
        </p:txBody>
      </p:sp>
      <p:sp>
        <p:nvSpPr>
          <p:cNvPr id="11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5_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126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128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129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130" name="Прямая соединительная линия 12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31" name="Прямоугольник 8"/>
          <p:cNvSpPr txBox="1"/>
          <p:nvPr/>
        </p:nvSpPr>
        <p:spPr>
          <a:xfrm>
            <a:off x="692830" y="3035076"/>
            <a:ext cx="9975168" cy="2407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8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БУДЕМ ВКОНТАКТЕ!</a:t>
            </a:r>
          </a:p>
        </p:txBody>
      </p:sp>
      <p:sp>
        <p:nvSpPr>
          <p:cNvPr id="13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Текст заголовка"/>
          <p:cNvSpPr txBox="1"/>
          <p:nvPr>
            <p:ph type="title"/>
          </p:nvPr>
        </p:nvSpPr>
        <p:spPr>
          <a:xfrm>
            <a:off x="839787" y="2220583"/>
            <a:ext cx="9828213" cy="194455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6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27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28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29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30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31" name="Прямая соединительная линия 12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3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2_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Текст заголовка"/>
          <p:cNvSpPr txBox="1"/>
          <p:nvPr>
            <p:ph type="title"/>
          </p:nvPr>
        </p:nvSpPr>
        <p:spPr>
          <a:xfrm>
            <a:off x="839787" y="2220583"/>
            <a:ext cx="9828213" cy="1944550"/>
          </a:xfrm>
          <a:prstGeom prst="rect">
            <a:avLst/>
          </a:prstGeom>
        </p:spPr>
        <p:txBody>
          <a:bodyPr lIns="0" tIns="0" rIns="0" bIns="0" anchor="b"/>
          <a:lstStyle>
            <a:lvl1pPr>
              <a:defRPr sz="6000"/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0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41" name="Рисунок 7" descr="Рисунок 7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42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43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44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45" name="Прямая соединительная линия 12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4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4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5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algn="ctr"/>
          </a:lstStyle>
          <a:p>
            <a:pPr/>
            <a:r>
              <a:t>Текст заголовка</a:t>
            </a:r>
          </a:p>
        </p:txBody>
      </p:sp>
      <p:sp>
        <p:nvSpPr>
          <p:cNvPr id="6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Текст заголовка"/>
          <p:cNvSpPr txBox="1"/>
          <p:nvPr>
            <p:ph type="title"/>
          </p:nvPr>
        </p:nvSpPr>
        <p:spPr>
          <a:xfrm>
            <a:off x="839787" y="626299"/>
            <a:ext cx="5087484" cy="14311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8" name="Рисунок 2"/>
          <p:cNvSpPr/>
          <p:nvPr>
            <p:ph type="pic" sz="half" idx="13"/>
          </p:nvPr>
        </p:nvSpPr>
        <p:spPr>
          <a:xfrm>
            <a:off x="6096000" y="626301"/>
            <a:ext cx="5259388" cy="52347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79" name="Уровень текста 1…"/>
          <p:cNvSpPr txBox="1"/>
          <p:nvPr>
            <p:ph type="body" sz="half" idx="1"/>
          </p:nvPr>
        </p:nvSpPr>
        <p:spPr>
          <a:xfrm>
            <a:off x="839787" y="2057400"/>
            <a:ext cx="5087484" cy="38115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0" indent="457200">
              <a:buSzTx/>
              <a:buNone/>
              <a:defRPr sz="2400"/>
            </a:lvl2pPr>
            <a:lvl3pPr marL="0" indent="914400">
              <a:buSzTx/>
              <a:buNone/>
              <a:defRPr sz="2400"/>
            </a:lvl3pPr>
            <a:lvl4pPr marL="0" indent="1371600">
              <a:buSzTx/>
              <a:buNone/>
              <a:defRPr sz="2400"/>
            </a:lvl4pPr>
            <a:lvl5pPr marL="0" indent="1828800">
              <a:buSzTx/>
              <a:buNone/>
              <a:defRPr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1_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Текст заголовка"/>
          <p:cNvSpPr txBox="1"/>
          <p:nvPr>
            <p:ph type="title"/>
          </p:nvPr>
        </p:nvSpPr>
        <p:spPr>
          <a:xfrm>
            <a:off x="6301242" y="626299"/>
            <a:ext cx="5087483" cy="14311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88" name="Рисунок 2"/>
          <p:cNvSpPr/>
          <p:nvPr>
            <p:ph type="pic" sz="half" idx="13"/>
          </p:nvPr>
        </p:nvSpPr>
        <p:spPr>
          <a:xfrm>
            <a:off x="839788" y="626301"/>
            <a:ext cx="5256214" cy="523475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pPr/>
          </a:p>
        </p:txBody>
      </p:sp>
      <p:sp>
        <p:nvSpPr>
          <p:cNvPr id="89" name="Уровень текста 1…"/>
          <p:cNvSpPr txBox="1"/>
          <p:nvPr>
            <p:ph type="body" sz="half" idx="1"/>
          </p:nvPr>
        </p:nvSpPr>
        <p:spPr>
          <a:xfrm>
            <a:off x="6301242" y="2057400"/>
            <a:ext cx="5087483" cy="3811588"/>
          </a:xfrm>
          <a:prstGeom prst="rect">
            <a:avLst/>
          </a:prstGeom>
        </p:spPr>
        <p:txBody>
          <a:bodyPr/>
          <a:lstStyle>
            <a:lvl1pPr>
              <a:defRPr sz="2400"/>
            </a:lvl1pPr>
            <a:lvl2pPr marL="0" indent="457200">
              <a:buSzTx/>
              <a:buNone/>
              <a:defRPr sz="2400"/>
            </a:lvl2pPr>
            <a:lvl3pPr marL="0" indent="914400">
              <a:buSzTx/>
              <a:buNone/>
              <a:defRPr sz="2400"/>
            </a:lvl3pPr>
            <a:lvl4pPr marL="0" indent="1371600">
              <a:buSzTx/>
              <a:buNone/>
              <a:defRPr sz="2400"/>
            </a:lvl4pPr>
            <a:lvl5pPr marL="0" indent="1828800">
              <a:buSzTx/>
              <a:buNone/>
              <a:defRPr sz="24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_Титульный слайд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Уровень текста 1…"/>
          <p:cNvSpPr txBox="1"/>
          <p:nvPr>
            <p:ph type="body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 lIns="0" tIns="0" rIns="0" bIns="0"/>
          <a:lstStyle>
            <a:lvl1pPr>
              <a:defRPr sz="3200"/>
            </a:lvl1pPr>
            <a:lvl2pPr marL="0" indent="457200">
              <a:buSzTx/>
              <a:buNone/>
              <a:defRPr sz="3200"/>
            </a:lvl2pPr>
            <a:lvl3pPr marL="0" indent="914400">
              <a:buSzTx/>
              <a:buNone/>
              <a:defRPr sz="3200"/>
            </a:lvl3pPr>
            <a:lvl4pPr marL="0" indent="1371600">
              <a:buSzTx/>
              <a:buNone/>
              <a:defRPr sz="3200"/>
            </a:lvl4pPr>
            <a:lvl5pPr marL="0" indent="1828800">
              <a:buSzTx/>
              <a:buNone/>
              <a:defRPr sz="32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pic>
        <p:nvPicPr>
          <p:cNvPr id="98" name="Рисунок 8" descr="Рисунок 8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9787" y="542569"/>
            <a:ext cx="3630614" cy="579795"/>
          </a:xfrm>
          <a:prstGeom prst="rect">
            <a:avLst/>
          </a:prstGeom>
          <a:ln w="12700">
            <a:miter lim="400000"/>
          </a:ln>
        </p:spPr>
      </p:pic>
      <p:sp>
        <p:nvSpPr>
          <p:cNvPr id="99" name="Подзаголовок 2"/>
          <p:cNvSpPr txBox="1"/>
          <p:nvPr/>
        </p:nvSpPr>
        <p:spPr>
          <a:xfrm>
            <a:off x="7721602" y="627218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ХАКАТОН ВКОНТАКТЕ</a:t>
            </a:r>
          </a:p>
        </p:txBody>
      </p:sp>
      <p:sp>
        <p:nvSpPr>
          <p:cNvPr id="100" name="Текст 4"/>
          <p:cNvSpPr/>
          <p:nvPr>
            <p:ph type="body" sz="quarter" idx="13"/>
          </p:nvPr>
        </p:nvSpPr>
        <p:spPr>
          <a:xfrm>
            <a:off x="839787" y="5714034"/>
            <a:ext cx="5256214" cy="525463"/>
          </a:xfrm>
          <a:prstGeom prst="rect">
            <a:avLst/>
          </a:prstGeom>
        </p:spPr>
        <p:txBody>
          <a:bodyPr anchor="ctr"/>
          <a:lstStyle/>
          <a:p>
            <a:pPr>
              <a:defRPr spc="300" sz="2000"/>
            </a:pPr>
          </a:p>
        </p:txBody>
      </p:sp>
      <p:sp>
        <p:nvSpPr>
          <p:cNvPr id="101" name="Подзаголовок 2"/>
          <p:cNvSpPr txBox="1"/>
          <p:nvPr/>
        </p:nvSpPr>
        <p:spPr>
          <a:xfrm>
            <a:off x="7721602" y="5774266"/>
            <a:ext cx="3800147" cy="488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>
            <a:lvl1pPr algn="r">
              <a:lnSpc>
                <a:spcPct val="90000"/>
              </a:lnSpc>
              <a:spcBef>
                <a:spcPts val="1000"/>
              </a:spcBef>
              <a:defRPr spc="300" sz="2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27        29 СЕНТЯБРЯ</a:t>
            </a:r>
          </a:p>
        </p:txBody>
      </p:sp>
      <p:sp>
        <p:nvSpPr>
          <p:cNvPr id="102" name="Прямая соединительная линия 10"/>
          <p:cNvSpPr/>
          <p:nvPr/>
        </p:nvSpPr>
        <p:spPr>
          <a:xfrm>
            <a:off x="8830733" y="5941350"/>
            <a:ext cx="624418" cy="1"/>
          </a:xfrm>
          <a:prstGeom prst="line">
            <a:avLst/>
          </a:prstGeom>
          <a:ln w="19050">
            <a:solidFill>
              <a:srgbClr val="FEFFFF"/>
            </a:solidFill>
            <a:miter/>
          </a:ln>
        </p:spPr>
        <p:txBody>
          <a:bodyPr lIns="45719" rIns="45719"/>
          <a:lstStyle/>
          <a:p>
            <a:pPr/>
          </a:p>
        </p:txBody>
      </p:sp>
      <p:sp>
        <p:nvSpPr>
          <p:cNvPr id="103" name="Прямоугольник 11"/>
          <p:cNvSpPr txBox="1"/>
          <p:nvPr/>
        </p:nvSpPr>
        <p:spPr>
          <a:xfrm>
            <a:off x="692830" y="3035076"/>
            <a:ext cx="9975168" cy="24079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ct val="90000"/>
              </a:lnSpc>
              <a:spcBef>
                <a:spcPts val="1000"/>
              </a:spcBef>
              <a:defRPr sz="8000">
                <a:solidFill>
                  <a:srgbClr val="FEFFFF"/>
                </a:solidFill>
                <a:latin typeface="TT Commons Medium"/>
                <a:ea typeface="TT Commons Medium"/>
                <a:cs typeface="TT Commons Medium"/>
                <a:sym typeface="TT Commons Medium"/>
              </a:defRPr>
            </a:lvl1pPr>
          </a:lstStyle>
          <a:p>
            <a:pPr/>
            <a:r>
              <a:t>БУДЕМ ВКОНТАКТЕ!</a:t>
            </a:r>
          </a:p>
        </p:txBody>
      </p:sp>
      <p:sp>
        <p:nvSpPr>
          <p:cNvPr id="10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838200" y="626301"/>
            <a:ext cx="10515600" cy="106438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ransition xmlns:p14="http://schemas.microsoft.com/office/powerpoint/2010/main" spd="med" advClick="1"/>
  <p:txStyles>
    <p:titleStyle>
      <a:lvl1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1pPr>
      <a:lvl2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2pPr>
      <a:lvl3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3pPr>
      <a:lvl4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4pPr>
      <a:lvl5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5pPr>
      <a:lvl6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6pPr>
      <a:lvl7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7pPr>
      <a:lvl8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8pPr>
      <a:lvl9pPr marL="0" marR="0" indent="0" algn="l" defTabSz="914400" rtl="0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4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9pPr>
    </p:titleStyle>
    <p:bodyStyle>
      <a:lvl1pPr marL="0" marR="0" indent="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1pPr>
      <a:lvl2pPr marL="723900" marR="0" indent="-2667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2pPr>
      <a:lvl3pPr marL="1234439" marR="0" indent="-320039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3pPr>
      <a:lvl4pPr marL="1727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4pPr>
      <a:lvl5pPr marL="21844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5pPr>
      <a:lvl6pPr marL="26416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6pPr>
      <a:lvl7pPr marL="30988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7pPr>
      <a:lvl8pPr marL="35560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8pPr>
      <a:lvl9pPr marL="4013200" marR="0" indent="-355600" algn="l" defTabSz="914400" rtl="0" latinLnBrk="0">
        <a:lnSpc>
          <a:spcPct val="90000"/>
        </a:lnSpc>
        <a:spcBef>
          <a:spcPts val="1000"/>
        </a:spcBef>
        <a:spcAft>
          <a:spcPts val="0"/>
        </a:spcAft>
        <a:buClrTx/>
        <a:buSzPct val="100000"/>
        <a:buFontTx/>
        <a:buChar char="•"/>
        <a:tabLst/>
        <a:defRPr b="0" baseline="0" cap="none" i="0" spc="0" strike="noStrike" sz="2800" u="none">
          <a:ln>
            <a:noFill/>
          </a:ln>
          <a:solidFill>
            <a:srgbClr val="FEFFFF"/>
          </a:solidFill>
          <a:uFillTx/>
          <a:latin typeface="TT Commons Medium"/>
          <a:ea typeface="TT Commons Medium"/>
          <a:cs typeface="TT Commons Medium"/>
          <a:sym typeface="TT Commons Medium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5pPr>
      <a:lvl6pPr marL="0" marR="0" indent="22860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6pPr>
      <a:lvl7pPr marL="0" marR="0" indent="2743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7pPr>
      <a:lvl8pPr marL="0" marR="0" indent="3200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8pPr>
      <a:lvl9pPr marL="0" marR="0" indent="3657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m.vk.com/page-20623304_49873283" TargetMode="External"/><Relationship Id="rId3" Type="http://schemas.openxmlformats.org/officeDocument/2006/relationships/chart" Target="../charts/chart1.xml"/><Relationship Id="rId4" Type="http://schemas.openxmlformats.org/officeDocument/2006/relationships/chart" Target="../charts/chart2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Заголовок 1"/>
          <p:cNvSpPr txBox="1"/>
          <p:nvPr>
            <p:ph type="ctrTitle"/>
          </p:nvPr>
        </p:nvSpPr>
        <p:spPr>
          <a:xfrm>
            <a:off x="839787" y="2220583"/>
            <a:ext cx="9828214" cy="1944550"/>
          </a:xfrm>
          <a:prstGeom prst="rect">
            <a:avLst/>
          </a:prstGeom>
        </p:spPr>
        <p:txBody>
          <a:bodyPr/>
          <a:lstStyle/>
          <a:p>
            <a:pPr/>
            <a:r>
              <a:t>Каталогизатор Спецпроектов ТАСС</a:t>
            </a:r>
          </a:p>
        </p:txBody>
      </p:sp>
      <p:sp>
        <p:nvSpPr>
          <p:cNvPr id="142" name="Подзаголовок 2"/>
          <p:cNvSpPr txBox="1"/>
          <p:nvPr>
            <p:ph type="subTitle" sz="quarter" idx="1"/>
          </p:nvPr>
        </p:nvSpPr>
        <p:spPr>
          <a:xfrm>
            <a:off x="839787" y="4349722"/>
            <a:ext cx="9828211" cy="579795"/>
          </a:xfrm>
          <a:prstGeom prst="rect">
            <a:avLst/>
          </a:prstGeom>
        </p:spPr>
        <p:txBody>
          <a:bodyPr/>
          <a:lstStyle/>
          <a:p>
            <a:pPr/>
            <a:r>
              <a:t>typoed.beholder</a:t>
            </a:r>
          </a:p>
        </p:txBody>
      </p:sp>
      <p:sp>
        <p:nvSpPr>
          <p:cNvPr id="143" name="Текст 3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b="1" spc="300" sz="2000">
                <a:latin typeface="+mn-lt"/>
                <a:ea typeface="+mn-ea"/>
                <a:cs typeface="+mn-cs"/>
                <a:sym typeface="Helvetica"/>
              </a:defRPr>
            </a:lvl1pPr>
          </a:lstStyle>
          <a:p>
            <a:pPr/>
            <a:r>
              <a:t>Кейс от ТАСС — трек Медиа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Заголовок 1"/>
          <p:cNvSpPr txBox="1"/>
          <p:nvPr>
            <p:ph type="title"/>
          </p:nvPr>
        </p:nvSpPr>
        <p:spPr>
          <a:xfrm>
            <a:off x="839787" y="626300"/>
            <a:ext cx="5087485" cy="1431099"/>
          </a:xfrm>
          <a:prstGeom prst="rect">
            <a:avLst/>
          </a:prstGeom>
        </p:spPr>
        <p:txBody>
          <a:bodyPr/>
          <a:lstStyle/>
          <a:p>
            <a:pPr/>
            <a:r>
              <a:t>Задача</a:t>
            </a:r>
          </a:p>
        </p:txBody>
      </p:sp>
      <p:sp>
        <p:nvSpPr>
          <p:cNvPr id="146" name="Содержимое 3"/>
          <p:cNvSpPr txBox="1"/>
          <p:nvPr>
            <p:ph type="body" sz="quarter" idx="1"/>
          </p:nvPr>
        </p:nvSpPr>
        <p:spPr>
          <a:xfrm>
            <a:off x="330744" y="1979633"/>
            <a:ext cx="3628517" cy="4031868"/>
          </a:xfrm>
          <a:prstGeom prst="rect">
            <a:avLst/>
          </a:prstGeom>
        </p:spPr>
        <p:txBody>
          <a:bodyPr/>
          <a:lstStyle/>
          <a:p>
            <a:pPr defTabSz="886968">
              <a:spcBef>
                <a:spcPts val="900"/>
              </a:spcBef>
              <a:defRPr sz="2328"/>
            </a:pPr>
            <a:r>
              <a:t>Выделить редакционные спецпроекты ТАСС  среди партнерских проектов и фото недели.</a:t>
            </a:r>
          </a:p>
          <a:p>
            <a:pPr defTabSz="886968">
              <a:spcBef>
                <a:spcPts val="900"/>
              </a:spcBef>
              <a:defRPr sz="2328"/>
            </a:pPr>
          </a:p>
          <a:p>
            <a:pPr defTabSz="886968">
              <a:spcBef>
                <a:spcPts val="900"/>
              </a:spcBef>
              <a:defRPr sz="2328"/>
            </a:pPr>
            <a:r>
              <a:t>Спецпроекты представлены в виде инфографики по разным темам, в том числе историческим и культурным.</a:t>
            </a:r>
          </a:p>
        </p:txBody>
      </p:sp>
      <p:pic>
        <p:nvPicPr>
          <p:cNvPr id="147" name="Рисунок 8" descr="Рисунок 8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4230544" y="1989057"/>
            <a:ext cx="7603237" cy="4293109"/>
          </a:xfrm>
          <a:prstGeom prst="rect">
            <a:avLst/>
          </a:prstGeom>
        </p:spPr>
      </p:pic>
      <p:sp>
        <p:nvSpPr>
          <p:cNvPr id="148" name="Скругленный прямоугольник 10"/>
          <p:cNvSpPr/>
          <p:nvPr/>
        </p:nvSpPr>
        <p:spPr>
          <a:xfrm>
            <a:off x="4336610" y="4544841"/>
            <a:ext cx="1783534" cy="1204111"/>
          </a:xfrm>
          <a:prstGeom prst="roundRect">
            <a:avLst>
              <a:gd name="adj" fmla="val 16667"/>
            </a:avLst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EFFFF"/>
                </a:solidFill>
              </a:defRPr>
            </a:pPr>
          </a:p>
        </p:txBody>
      </p:sp>
      <p:sp>
        <p:nvSpPr>
          <p:cNvPr id="149" name="Скругленный прямоугольник 11"/>
          <p:cNvSpPr/>
          <p:nvPr/>
        </p:nvSpPr>
        <p:spPr>
          <a:xfrm>
            <a:off x="8248943" y="4544841"/>
            <a:ext cx="1783534" cy="1204111"/>
          </a:xfrm>
          <a:prstGeom prst="roundRect">
            <a:avLst>
              <a:gd name="adj" fmla="val 16667"/>
            </a:avLst>
          </a:prstGeom>
          <a:ln w="38100">
            <a:solidFill>
              <a:srgbClr val="FF0000"/>
            </a:solidFill>
            <a:miter/>
          </a:ln>
        </p:spPr>
        <p:txBody>
          <a:bodyPr lIns="45719" rIns="45719" anchor="ctr"/>
          <a:lstStyle/>
          <a:p>
            <a:pPr algn="ctr">
              <a:defRPr>
                <a:solidFill>
                  <a:srgbClr val="FEFFFF"/>
                </a:solidFill>
              </a:defRPr>
            </a:pPr>
          </a:p>
        </p:txBody>
      </p:sp>
      <p:sp>
        <p:nvSpPr>
          <p:cNvPr id="150" name="Прямая со стрелкой 13"/>
          <p:cNvSpPr/>
          <p:nvPr/>
        </p:nvSpPr>
        <p:spPr>
          <a:xfrm>
            <a:off x="4101219" y="4291342"/>
            <a:ext cx="235392" cy="253499"/>
          </a:xfrm>
          <a:prstGeom prst="line">
            <a:avLst/>
          </a:prstGeom>
          <a:ln w="381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  <p:sp>
        <p:nvSpPr>
          <p:cNvPr id="151" name="Прямая со стрелкой 14"/>
          <p:cNvSpPr/>
          <p:nvPr/>
        </p:nvSpPr>
        <p:spPr>
          <a:xfrm>
            <a:off x="8013553" y="4316993"/>
            <a:ext cx="235392" cy="253499"/>
          </a:xfrm>
          <a:prstGeom prst="line">
            <a:avLst/>
          </a:prstGeom>
          <a:ln w="38100">
            <a:solidFill>
              <a:srgbClr val="FF0000"/>
            </a:solidFill>
            <a:miter/>
            <a:tailEnd type="triangle"/>
          </a:ln>
        </p:spPr>
        <p:txBody>
          <a:bodyPr lIns="45719" rIns="45719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Заголовок 1"/>
          <p:cNvSpPr txBox="1"/>
          <p:nvPr>
            <p:ph type="title"/>
          </p:nvPr>
        </p:nvSpPr>
        <p:spPr>
          <a:xfrm>
            <a:off x="839787" y="626300"/>
            <a:ext cx="5087485" cy="1431099"/>
          </a:xfrm>
          <a:prstGeom prst="rect">
            <a:avLst/>
          </a:prstGeom>
        </p:spPr>
        <p:txBody>
          <a:bodyPr/>
          <a:lstStyle/>
          <a:p>
            <a:pPr/>
            <a:r>
              <a:t>Решение</a:t>
            </a:r>
          </a:p>
        </p:txBody>
      </p:sp>
      <p:pic>
        <p:nvPicPr>
          <p:cNvPr id="154" name="Рисунок 4" descr="Рисунок 4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498158" y="1994023"/>
            <a:ext cx="5350003" cy="4112515"/>
          </a:xfrm>
          <a:prstGeom prst="rect">
            <a:avLst/>
          </a:prstGeom>
        </p:spPr>
      </p:pic>
      <p:sp>
        <p:nvSpPr>
          <p:cNvPr id="155" name="Текст 3"/>
          <p:cNvSpPr txBox="1"/>
          <p:nvPr>
            <p:ph type="body" sz="half" idx="1"/>
          </p:nvPr>
        </p:nvSpPr>
        <p:spPr>
          <a:xfrm>
            <a:off x="839787" y="2057400"/>
            <a:ext cx="5087485" cy="3811588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100"/>
              </a:spcBef>
            </a:pPr>
            <a:r>
              <a:t>Приложение </a:t>
            </a:r>
            <a:r>
              <a:t>VK Mini Apps</a:t>
            </a:r>
            <a:r>
              <a:t> – каталогизатор спецпроектов</a:t>
            </a:r>
          </a:p>
          <a:p>
            <a:pPr>
              <a:spcBef>
                <a:spcPts val="2100"/>
              </a:spcBef>
              <a:defRPr u="sng"/>
            </a:pPr>
            <a:r>
              <a:t>Назначение</a:t>
            </a:r>
            <a:r>
              <a:rPr u="none"/>
              <a:t>: ???</a:t>
            </a:r>
            <a:endParaRPr u="none"/>
          </a:p>
          <a:p>
            <a:pPr>
              <a:spcBef>
                <a:spcPts val="2100"/>
              </a:spcBef>
              <a:defRPr u="sng"/>
            </a:pPr>
            <a:r>
              <a:t>Первичная аудитория</a:t>
            </a:r>
            <a:r>
              <a:rPr u="none"/>
              <a:t>: ???</a:t>
            </a:r>
            <a:endParaRPr u="none"/>
          </a:p>
          <a:p>
            <a:pPr>
              <a:spcBef>
                <a:spcPts val="2100"/>
              </a:spcBef>
              <a:defRPr u="sng"/>
            </a:pPr>
            <a:r>
              <a:t>Вторичная аудитория</a:t>
            </a:r>
            <a:r>
              <a:rPr u="none"/>
              <a:t>: ???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Заголовок 1"/>
          <p:cNvSpPr txBox="1"/>
          <p:nvPr>
            <p:ph type="title"/>
          </p:nvPr>
        </p:nvSpPr>
        <p:spPr>
          <a:xfrm>
            <a:off x="839787" y="626299"/>
            <a:ext cx="10345285" cy="1431100"/>
          </a:xfrm>
          <a:prstGeom prst="rect">
            <a:avLst/>
          </a:prstGeom>
        </p:spPr>
        <p:txBody>
          <a:bodyPr/>
          <a:lstStyle>
            <a:lvl1pPr>
              <a:defRPr sz="3900"/>
            </a:lvl1pPr>
          </a:lstStyle>
          <a:p>
            <a:pPr/>
            <a:r>
              <a:t>Кому нужны образовательные проекты?</a:t>
            </a:r>
          </a:p>
        </p:txBody>
      </p:sp>
      <p:sp>
        <p:nvSpPr>
          <p:cNvPr id="158" name="Текст 3"/>
          <p:cNvSpPr txBox="1"/>
          <p:nvPr>
            <p:ph type="body" sz="quarter" idx="1"/>
          </p:nvPr>
        </p:nvSpPr>
        <p:spPr>
          <a:xfrm>
            <a:off x="1300488" y="6205785"/>
            <a:ext cx="9591024" cy="488207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100"/>
              </a:spcBef>
              <a:defRPr sz="1500">
                <a:solidFill>
                  <a:srgbClr val="FFFFFF"/>
                </a:solidFill>
              </a:defRPr>
            </a:pPr>
            <a:r>
              <a:t>Данные опроса Академии Касперского, </a:t>
            </a:r>
            <a:r>
              <a:rPr u="sng">
                <a:uFill>
                  <a:solidFill>
                    <a:srgbClr val="6188B6"/>
                  </a:solidFill>
                </a:uFill>
                <a:hlinkClick r:id="rId2" invalidUrl="" action="" tgtFrame="" tooltip="" history="1" highlightClick="0" endSnd="0"/>
              </a:rPr>
              <a:t>https://m.vk.com/page-20623304_49873283</a:t>
            </a:r>
          </a:p>
        </p:txBody>
      </p:sp>
      <p:graphicFrame>
        <p:nvGraphicFramePr>
          <p:cNvPr id="159" name="2D‑круговая диаграмма"/>
          <p:cNvGraphicFramePr/>
          <p:nvPr/>
        </p:nvGraphicFramePr>
        <p:xfrm>
          <a:off x="830186" y="1979302"/>
          <a:ext cx="5232170" cy="3244344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3"/>
          </a:graphicData>
        </a:graphic>
      </p:graphicFrame>
      <p:graphicFrame>
        <p:nvGraphicFramePr>
          <p:cNvPr id="160" name="2D‑круговая диаграмма"/>
          <p:cNvGraphicFramePr/>
          <p:nvPr/>
        </p:nvGraphicFramePr>
        <p:xfrm>
          <a:off x="6089782" y="1930400"/>
          <a:ext cx="5427465" cy="3313733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4"/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Заголовок 1"/>
          <p:cNvSpPr txBox="1"/>
          <p:nvPr>
            <p:ph type="title"/>
          </p:nvPr>
        </p:nvSpPr>
        <p:spPr>
          <a:xfrm>
            <a:off x="839787" y="626299"/>
            <a:ext cx="5087485" cy="1431100"/>
          </a:xfrm>
          <a:prstGeom prst="rect">
            <a:avLst/>
          </a:prstGeom>
        </p:spPr>
        <p:txBody>
          <a:bodyPr/>
          <a:lstStyle/>
          <a:p>
            <a:pPr/>
            <a:r>
              <a:t>Решение</a:t>
            </a:r>
          </a:p>
        </p:txBody>
      </p:sp>
      <p:pic>
        <p:nvPicPr>
          <p:cNvPr id="163" name="Рисунок 4" descr="Рисунок 4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tretch>
            <a:fillRect/>
          </a:stretch>
        </p:blipFill>
        <p:spPr>
          <a:xfrm>
            <a:off x="6498158" y="1994023"/>
            <a:ext cx="5350003" cy="4112515"/>
          </a:xfrm>
          <a:prstGeom prst="rect">
            <a:avLst/>
          </a:prstGeom>
        </p:spPr>
      </p:pic>
      <p:sp>
        <p:nvSpPr>
          <p:cNvPr id="164" name="Текст 3"/>
          <p:cNvSpPr txBox="1"/>
          <p:nvPr>
            <p:ph type="body" sz="half" idx="1"/>
          </p:nvPr>
        </p:nvSpPr>
        <p:spPr>
          <a:xfrm>
            <a:off x="839787" y="2057400"/>
            <a:ext cx="5087485" cy="3811588"/>
          </a:xfrm>
          <a:prstGeom prst="rect">
            <a:avLst/>
          </a:prstGeom>
        </p:spPr>
        <p:txBody>
          <a:bodyPr/>
          <a:lstStyle/>
          <a:p>
            <a:pPr>
              <a:spcBef>
                <a:spcPts val="2100"/>
              </a:spcBef>
            </a:pPr>
            <a:r>
              <a:t>Приложение </a:t>
            </a:r>
            <a:r>
              <a:t>VK Mini Apps</a:t>
            </a:r>
            <a:r>
              <a:t> – каталогизатор спецпроектов</a:t>
            </a:r>
          </a:p>
          <a:p>
            <a:pPr>
              <a:spcBef>
                <a:spcPts val="2100"/>
              </a:spcBef>
              <a:defRPr u="sng"/>
            </a:pPr>
            <a:r>
              <a:t>Назначение</a:t>
            </a:r>
            <a:r>
              <a:rPr u="none"/>
              <a:t>: образовательное</a:t>
            </a:r>
            <a:endParaRPr u="none"/>
          </a:p>
          <a:p>
            <a:pPr>
              <a:spcBef>
                <a:spcPts val="2100"/>
              </a:spcBef>
              <a:defRPr u="sng"/>
            </a:pPr>
            <a:r>
              <a:t>Первичная аудитория</a:t>
            </a:r>
            <a:r>
              <a:rPr u="none"/>
              <a:t>: ученики</a:t>
            </a:r>
            <a:endParaRPr u="none"/>
          </a:p>
          <a:p>
            <a:pPr>
              <a:spcBef>
                <a:spcPts val="2100"/>
              </a:spcBef>
              <a:defRPr u="sng"/>
            </a:pPr>
            <a:r>
              <a:t>Вторичная аудитория</a:t>
            </a:r>
            <a:r>
              <a:rPr u="none"/>
              <a:t>: учителя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Заголовок 1"/>
          <p:cNvSpPr txBox="1"/>
          <p:nvPr>
            <p:ph type="title"/>
          </p:nvPr>
        </p:nvSpPr>
        <p:spPr>
          <a:xfrm>
            <a:off x="839787" y="626300"/>
            <a:ext cx="5087485" cy="1431099"/>
          </a:xfrm>
          <a:prstGeom prst="rect">
            <a:avLst/>
          </a:prstGeom>
        </p:spPr>
        <p:txBody>
          <a:bodyPr/>
          <a:lstStyle/>
          <a:p>
            <a:pPr defTabSz="896111">
              <a:defRPr b="1" sz="4704"/>
            </a:pPr>
            <a:r>
              <a:t>Use Case</a:t>
            </a:r>
            <a:br/>
          </a:p>
        </p:txBody>
      </p:sp>
      <p:sp>
        <p:nvSpPr>
          <p:cNvPr id="167" name="Текст 3"/>
          <p:cNvSpPr txBox="1"/>
          <p:nvPr>
            <p:ph type="body" sz="half" idx="1"/>
          </p:nvPr>
        </p:nvSpPr>
        <p:spPr>
          <a:xfrm>
            <a:off x="839787" y="2057400"/>
            <a:ext cx="5087485" cy="3811588"/>
          </a:xfrm>
          <a:prstGeom prst="rect">
            <a:avLst/>
          </a:prstGeom>
        </p:spPr>
        <p:txBody>
          <a:bodyPr/>
          <a:lstStyle/>
          <a:p>
            <a:pPr/>
            <a:r>
              <a:t>Учитель выбирает тему (например, «Экология»), просматривает имеющиеся статьи и отправляет своим ученикам ссылку на статью.</a:t>
            </a:r>
          </a:p>
          <a:p>
            <a:pPr/>
            <a:r>
              <a:t>Ученик переходит по ссылке на страницу спецпроекта и читает статью.</a:t>
            </a:r>
          </a:p>
        </p:txBody>
      </p:sp>
      <p:pic>
        <p:nvPicPr>
          <p:cNvPr id="168" name="Picture 2" descr="Picture 2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85869" y="4649787"/>
            <a:ext cx="1219201" cy="1219202"/>
          </a:xfrm>
          <a:prstGeom prst="rect">
            <a:avLst/>
          </a:prstGeom>
          <a:ln w="12700">
            <a:miter lim="400000"/>
          </a:ln>
        </p:spPr>
      </p:pic>
      <p:pic>
        <p:nvPicPr>
          <p:cNvPr id="169" name="Рисунок 7" descr="Рисунок 7"/>
          <p:cNvPicPr>
            <a:picLocks noChangeAspect="1"/>
          </p:cNvPicPr>
          <p:nvPr>
            <p:ph type="pic" idx="13"/>
          </p:nvPr>
        </p:nvPicPr>
        <p:blipFill>
          <a:blip r:embed="rId3">
            <a:extLst/>
          </a:blip>
          <a:stretch>
            <a:fillRect/>
          </a:stretch>
        </p:blipFill>
        <p:spPr>
          <a:xfrm>
            <a:off x="6397061" y="1990829"/>
            <a:ext cx="5440681" cy="37604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Заголовок 1"/>
          <p:cNvSpPr txBox="1"/>
          <p:nvPr>
            <p:ph type="title"/>
          </p:nvPr>
        </p:nvSpPr>
        <p:spPr>
          <a:xfrm>
            <a:off x="839787" y="626299"/>
            <a:ext cx="9554610" cy="1431100"/>
          </a:xfrm>
          <a:prstGeom prst="rect">
            <a:avLst/>
          </a:prstGeom>
        </p:spPr>
        <p:txBody>
          <a:bodyPr/>
          <a:lstStyle/>
          <a:p>
            <a:pPr defTabSz="896111">
              <a:defRPr b="1" sz="4704"/>
            </a:pPr>
            <a:r>
              <a:t>Идеи дальнейшего развития</a:t>
            </a:r>
            <a:br/>
          </a:p>
        </p:txBody>
      </p:sp>
      <p:sp>
        <p:nvSpPr>
          <p:cNvPr id="172" name="Текст 3"/>
          <p:cNvSpPr txBox="1"/>
          <p:nvPr>
            <p:ph type="body" idx="1"/>
          </p:nvPr>
        </p:nvSpPr>
        <p:spPr>
          <a:xfrm>
            <a:off x="839787" y="2057400"/>
            <a:ext cx="9554610" cy="3811588"/>
          </a:xfrm>
          <a:prstGeom prst="rect">
            <a:avLst/>
          </a:prstGeom>
        </p:spPr>
        <p:txBody>
          <a:bodyPr/>
          <a:lstStyle/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Идеи дальнейшего развития проекта:</a:t>
            </a:r>
          </a:p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1) подгружать контент из БД спецпроектов и делать уведомление о новой статье</a:t>
            </a:r>
          </a:p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2) открывать статьи в приложении</a:t>
            </a:r>
          </a:p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3) разный интерфейс для учителя (графа профессии или просто возраст) и школьника</a:t>
            </a:r>
          </a:p>
          <a:p>
            <a:pPr defTabSz="12700">
              <a:lnSpc>
                <a:spcPct val="10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sz="1800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pPr>
            <a:r>
              <a:t>4) для школьника прикрутить ган переноса стиля и дать возможность в конце статьи (в приложении) сделать фото в стиле превью статьи (или аватарку) (или делать автоматически аватарку при расшаривании статьи)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Текст 2"/>
          <p:cNvSpPr/>
          <p:nvPr>
            <p:ph type="body" idx="13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>
            <a:lvl1pPr>
              <a:defRPr b="1" spc="300" sz="2000"/>
            </a:lvl1pPr>
          </a:lstStyle>
          <a:p>
            <a:pPr/>
            <a:r>
              <a:t>Кейс от ТАСС — трек Медиа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push dir="u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81B8"/>
      </a:accent1>
      <a:accent2>
        <a:srgbClr val="E7E270"/>
      </a:accent2>
      <a:accent3>
        <a:srgbClr val="78B17C"/>
      </a:accent3>
      <a:accent4>
        <a:srgbClr val="BF67A5"/>
      </a:accent4>
      <a:accent5>
        <a:srgbClr val="82A2CC"/>
      </a:accent5>
      <a:accent6>
        <a:srgbClr val="569567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E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Тема Office">
  <a:themeElements>
    <a:clrScheme name="Тема 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181B8"/>
      </a:accent1>
      <a:accent2>
        <a:srgbClr val="E7E270"/>
      </a:accent2>
      <a:accent3>
        <a:srgbClr val="78B17C"/>
      </a:accent3>
      <a:accent4>
        <a:srgbClr val="BF67A5"/>
      </a:accent4>
      <a:accent5>
        <a:srgbClr val="82A2CC"/>
      </a:accent5>
      <a:accent6>
        <a:srgbClr val="569567"/>
      </a:accent6>
      <a:hlink>
        <a:srgbClr val="0000FF"/>
      </a:hlink>
      <a:folHlink>
        <a:srgbClr val="FF00FF"/>
      </a:folHlink>
    </a:clrScheme>
    <a:fontScheme name="Тема Office">
      <a:majorFont>
        <a:latin typeface="Calibri"/>
        <a:ea typeface="Calibri"/>
        <a:cs typeface="Calibri"/>
      </a:majorFont>
      <a:minorFont>
        <a:latin typeface="Helvetica"/>
        <a:ea typeface="Helvetica"/>
        <a:cs typeface="Helvetica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EFFFF"/>
        </a:solidFill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chemeClr val="accent1"/>
          </a:solidFill>
          <a:prstDash val="solid"/>
          <a:miter lim="8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j-lt"/>
            <a:ea typeface="+mj-ea"/>
            <a:cs typeface="+mj-cs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